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5"/>
  </p:notesMasterIdLst>
  <p:sldIdLst>
    <p:sldId id="256" r:id="rId2"/>
    <p:sldId id="275" r:id="rId3"/>
    <p:sldId id="257" r:id="rId4"/>
    <p:sldId id="261" r:id="rId5"/>
    <p:sldId id="258" r:id="rId6"/>
    <p:sldId id="290" r:id="rId7"/>
    <p:sldId id="259" r:id="rId8"/>
    <p:sldId id="267" r:id="rId9"/>
    <p:sldId id="264" r:id="rId10"/>
    <p:sldId id="265" r:id="rId11"/>
    <p:sldId id="262" r:id="rId12"/>
    <p:sldId id="288" r:id="rId13"/>
    <p:sldId id="286" r:id="rId14"/>
    <p:sldId id="270" r:id="rId15"/>
    <p:sldId id="271" r:id="rId16"/>
    <p:sldId id="272" r:id="rId17"/>
    <p:sldId id="268" r:id="rId18"/>
    <p:sldId id="276" r:id="rId19"/>
    <p:sldId id="277" r:id="rId20"/>
    <p:sldId id="278" r:id="rId21"/>
    <p:sldId id="279" r:id="rId22"/>
    <p:sldId id="280" r:id="rId23"/>
    <p:sldId id="296" r:id="rId24"/>
    <p:sldId id="297" r:id="rId25"/>
    <p:sldId id="298" r:id="rId26"/>
    <p:sldId id="299" r:id="rId27"/>
    <p:sldId id="300" r:id="rId28"/>
    <p:sldId id="302" r:id="rId29"/>
    <p:sldId id="303" r:id="rId30"/>
    <p:sldId id="304" r:id="rId31"/>
    <p:sldId id="305" r:id="rId32"/>
    <p:sldId id="306" r:id="rId33"/>
    <p:sldId id="293" r:id="rId34"/>
  </p:sldIdLst>
  <p:sldSz cx="9144000" cy="6858000" type="screen4x3"/>
  <p:notesSz cx="6858000" cy="9144000"/>
  <p:custShowLst>
    <p:custShow name="история 100" id="0">
      <p:sldLst>
        <p:sld r:id="rId4"/>
        <p:sld r:id="rId24"/>
        <p:sld r:id="rId25"/>
        <p:sld r:id="rId26"/>
        <p:sld r:id="rId28"/>
      </p:sldLst>
    </p:custShow>
    <p:custShow name="история 200" id="1">
      <p:sldLst>
        <p:sld r:id="rId5"/>
      </p:sldLst>
    </p:custShow>
    <p:custShow name="история 300" id="2">
      <p:sldLst>
        <p:sld r:id="rId6"/>
      </p:sldLst>
    </p:custShow>
    <p:custShow name="история 500" id="3">
      <p:sldLst>
        <p:sld r:id="rId8"/>
      </p:sldLst>
    </p:custShow>
    <p:custShow name="история 600" id="4">
      <p:sldLst/>
    </p:custShow>
    <p:custShow name="портрет 100" id="5">
      <p:sldLst>
        <p:sld r:id="rId19"/>
      </p:sldLst>
    </p:custShow>
    <p:custShow name="портрет 200" id="6">
      <p:sldLst>
        <p:sld r:id="rId20"/>
      </p:sldLst>
    </p:custShow>
    <p:custShow name="портрет 300" id="7">
      <p:sldLst>
        <p:sld r:id="rId21"/>
      </p:sldLst>
    </p:custShow>
    <p:custShow name="портрет 400" id="8">
      <p:sldLst>
        <p:sld r:id="rId22"/>
      </p:sldLst>
    </p:custShow>
    <p:custShow name="портрет 500" id="9">
      <p:sldLst>
        <p:sld r:id="rId23"/>
      </p:sldLst>
    </p:custShow>
    <p:custShow name="портрет 600" id="10">
      <p:sldLst/>
    </p:custShow>
    <p:custShow name="история 400 кот" id="11">
      <p:sldLst>
        <p:sld r:id="rId7"/>
      </p:sldLst>
    </p:custShow>
    <p:custShow name="разное 100" id="12">
      <p:sldLst>
        <p:sld r:id="rId9"/>
      </p:sldLst>
    </p:custShow>
    <p:custShow name="разное 200" id="13">
      <p:sldLst>
        <p:sld r:id="rId10"/>
      </p:sldLst>
    </p:custShow>
    <p:custShow name="разное 300" id="14">
      <p:sldLst>
        <p:sld r:id="rId11"/>
      </p:sldLst>
    </p:custShow>
    <p:custShow name="разное 400" id="15">
      <p:sldLst>
        <p:sld r:id="rId12"/>
      </p:sldLst>
    </p:custShow>
    <p:custShow name="разное 500 аук" id="16">
      <p:sldLst>
        <p:sld r:id="rId13"/>
      </p:sldLst>
    </p:custShow>
    <p:custShow name="разное 600" id="17">
      <p:sldLst/>
    </p:custShow>
    <p:custShow name="слово 100 кот" id="18">
      <p:sldLst>
        <p:sld r:id="rId14"/>
      </p:sldLst>
    </p:custShow>
    <p:custShow name="слово 200" id="19">
      <p:sldLst>
        <p:sld r:id="rId15"/>
      </p:sldLst>
    </p:custShow>
    <p:custShow name="слово 300" id="20">
      <p:sldLst>
        <p:sld r:id="rId16"/>
      </p:sldLst>
    </p:custShow>
    <p:custShow name="слово 400" id="21">
      <p:sldLst>
        <p:sld r:id="rId17"/>
      </p:sldLst>
    </p:custShow>
    <p:custShow name="слово 500" id="22">
      <p:sldLst>
        <p:sld r:id="rId18"/>
      </p:sldLst>
    </p:custShow>
    <p:custShow name="слово 600" id="23">
      <p:sldLst/>
    </p:custShow>
    <p:custShow name="слово пример" id="24">
      <p:sldLst/>
    </p:custShow>
  </p:custShow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969696"/>
    <a:srgbClr val="FFFF66"/>
    <a:srgbClr val="C4EA96"/>
    <a:srgbClr val="FFCCCC"/>
    <a:srgbClr val="DFCB99"/>
    <a:srgbClr val="FF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60" autoAdjust="0"/>
    <p:restoredTop sz="94660"/>
  </p:normalViewPr>
  <p:slideViewPr>
    <p:cSldViewPr>
      <p:cViewPr varScale="1">
        <p:scale>
          <a:sx n="82" d="100"/>
          <a:sy n="82" d="100"/>
        </p:scale>
        <p:origin x="-9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0C4A55-E2AB-4AFB-BD14-40FE966F94D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4 w 1722"/>
                <a:gd name="T1" fmla="*/ 62 h 66"/>
                <a:gd name="T2" fmla="*/ 1714 w 1722"/>
                <a:gd name="T3" fmla="*/ 56 h 66"/>
                <a:gd name="T4" fmla="*/ 0 w 1722"/>
                <a:gd name="T5" fmla="*/ 0 h 66"/>
                <a:gd name="T6" fmla="*/ 0 w 1722"/>
                <a:gd name="T7" fmla="*/ 44 h 66"/>
                <a:gd name="T8" fmla="*/ 1714 w 1722"/>
                <a:gd name="T9" fmla="*/ 62 h 66"/>
                <a:gd name="T10" fmla="*/ 1714 w 1722"/>
                <a:gd name="T11" fmla="*/ 62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1 w 975"/>
                <a:gd name="T1" fmla="*/ 48 h 101"/>
                <a:gd name="T2" fmla="*/ 971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1 w 975"/>
                <a:gd name="T9" fmla="*/ 48 h 101"/>
                <a:gd name="T10" fmla="*/ 971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3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3 w 2141"/>
                <a:gd name="T7" fmla="*/ 0 h 198"/>
                <a:gd name="T8" fmla="*/ 2133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0 w 2517"/>
                <a:gd name="T1" fmla="*/ 276 h 276"/>
                <a:gd name="T2" fmla="*/ 2505 w 2517"/>
                <a:gd name="T3" fmla="*/ 204 h 276"/>
                <a:gd name="T4" fmla="*/ 2248 w 2517"/>
                <a:gd name="T5" fmla="*/ 0 h 276"/>
                <a:gd name="T6" fmla="*/ 0 w 2517"/>
                <a:gd name="T7" fmla="*/ 276 h 276"/>
                <a:gd name="T8" fmla="*/ 2170 w 2517"/>
                <a:gd name="T9" fmla="*/ 276 h 276"/>
                <a:gd name="T10" fmla="*/ 2170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5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5 w 729"/>
                <a:gd name="T7" fmla="*/ 240 h 240"/>
                <a:gd name="T8" fmla="*/ 725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5 w 729"/>
                <a:gd name="T1" fmla="*/ 318 h 318"/>
                <a:gd name="T2" fmla="*/ 725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5 w 729"/>
                <a:gd name="T9" fmla="*/ 318 h 318"/>
                <a:gd name="T10" fmla="*/ 725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8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sp>
        <p:nvSpPr>
          <p:cNvPr id="5738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738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2B481-D242-47E6-831E-045CA8DD89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05267163"/>
      </p:ext>
    </p:extLst>
  </p:cSld>
  <p:clrMapOvr>
    <a:masterClrMapping/>
  </p:clrMapOvr>
  <p:transition advClick="0"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B30303-EFAA-4DF6-BFAD-A702911494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792330008"/>
      </p:ext>
    </p:extLst>
  </p:cSld>
  <p:clrMapOvr>
    <a:masterClrMapping/>
  </p:clrMapOvr>
  <p:transition advClick="0"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0DA64D-C179-40F1-9F7B-594AD81C5F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10862878"/>
      </p:ext>
    </p:extLst>
  </p:cSld>
  <p:clrMapOvr>
    <a:masterClrMapping/>
  </p:clrMapOvr>
  <p:transition advClick="0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2D40A0-9004-44FB-9E86-5922ED3BA6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307466489"/>
      </p:ext>
    </p:extLst>
  </p:cSld>
  <p:clrMapOvr>
    <a:masterClrMapping/>
  </p:clrMapOvr>
  <p:transition advClick="0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0504C5-AC6B-4453-B66C-774F6DE935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564315852"/>
      </p:ext>
    </p:extLst>
  </p:cSld>
  <p:clrMapOvr>
    <a:masterClrMapping/>
  </p:clrMapOvr>
  <p:transition advClick="0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91D6D-4BE4-4614-87FE-CA53E02150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930905775"/>
      </p:ext>
    </p:extLst>
  </p:cSld>
  <p:clrMapOvr>
    <a:masterClrMapping/>
  </p:clrMapOvr>
  <p:transition advClick="0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550910-6DF7-47F0-9642-ACE79F9B69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146299899"/>
      </p:ext>
    </p:extLst>
  </p:cSld>
  <p:clrMapOvr>
    <a:masterClrMapping/>
  </p:clrMapOvr>
  <p:transition advClick="0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35D44A-12AD-49B1-8FC8-E695279DC3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400187513"/>
      </p:ext>
    </p:extLst>
  </p:cSld>
  <p:clrMapOvr>
    <a:masterClrMapping/>
  </p:clrMapOvr>
  <p:transition advClick="0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AF9813-DCBB-4BF9-A19C-BAFDDE8192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519783981"/>
      </p:ext>
    </p:extLst>
  </p:cSld>
  <p:clrMapOvr>
    <a:masterClrMapping/>
  </p:clrMapOvr>
  <p:transition advClick="0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DC8A2-E45D-4BE4-8365-EBE9B1C672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076594471"/>
      </p:ext>
    </p:extLst>
  </p:cSld>
  <p:clrMapOvr>
    <a:masterClrMapping/>
  </p:clrMapOvr>
  <p:transition advClick="0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237CBB-F29B-432B-9055-3AB23F5E34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511096624"/>
      </p:ext>
    </p:extLst>
  </p:cSld>
  <p:clrMapOvr>
    <a:masterClrMapping/>
  </p:clrMapOvr>
  <p:transition advClick="0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63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4 w 1722"/>
                <a:gd name="T1" fmla="*/ 62 h 66"/>
                <a:gd name="T2" fmla="*/ 1714 w 1722"/>
                <a:gd name="T3" fmla="*/ 56 h 66"/>
                <a:gd name="T4" fmla="*/ 0 w 1722"/>
                <a:gd name="T5" fmla="*/ 0 h 66"/>
                <a:gd name="T6" fmla="*/ 0 w 1722"/>
                <a:gd name="T7" fmla="*/ 44 h 66"/>
                <a:gd name="T8" fmla="*/ 1714 w 1722"/>
                <a:gd name="T9" fmla="*/ 62 h 66"/>
                <a:gd name="T10" fmla="*/ 1714 w 1722"/>
                <a:gd name="T11" fmla="*/ 62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563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1 w 975"/>
                <a:gd name="T1" fmla="*/ 48 h 101"/>
                <a:gd name="T2" fmla="*/ 971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1 w 975"/>
                <a:gd name="T9" fmla="*/ 48 h 101"/>
                <a:gd name="T10" fmla="*/ 971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3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3 w 2141"/>
                <a:gd name="T7" fmla="*/ 0 h 198"/>
                <a:gd name="T8" fmla="*/ 2133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563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0 w 2517"/>
                <a:gd name="T1" fmla="*/ 276 h 276"/>
                <a:gd name="T2" fmla="*/ 2505 w 2517"/>
                <a:gd name="T3" fmla="*/ 204 h 276"/>
                <a:gd name="T4" fmla="*/ 2248 w 2517"/>
                <a:gd name="T5" fmla="*/ 0 h 276"/>
                <a:gd name="T6" fmla="*/ 0 w 2517"/>
                <a:gd name="T7" fmla="*/ 276 h 276"/>
                <a:gd name="T8" fmla="*/ 2170 w 2517"/>
                <a:gd name="T9" fmla="*/ 276 h 276"/>
                <a:gd name="T10" fmla="*/ 2170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563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5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5 w 729"/>
                <a:gd name="T7" fmla="*/ 240 h 240"/>
                <a:gd name="T8" fmla="*/ 725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563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5 w 729"/>
                <a:gd name="T1" fmla="*/ 318 h 318"/>
                <a:gd name="T2" fmla="*/ 725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5 w 729"/>
                <a:gd name="T9" fmla="*/ 318 h 318"/>
                <a:gd name="T10" fmla="*/ 725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563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563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563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563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8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563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charset="0"/>
                <a:cs typeface="+mn-cs"/>
              </a:endParaRPr>
            </a:p>
          </p:txBody>
        </p:sp>
        <p:sp>
          <p:nvSpPr>
            <p:cNvPr id="563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63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63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563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sp>
        <p:nvSpPr>
          <p:cNvPr id="5636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636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636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6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6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51E8A4A-6597-437D-B02B-F6038583371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 advClick="0">
    <p:zoom dir="in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7.xml"/><Relationship Id="rId18" Type="http://schemas.openxmlformats.org/officeDocument/2006/relationships/slide" Target="slide32.xml"/><Relationship Id="rId26" Type="http://schemas.openxmlformats.org/officeDocument/2006/relationships/slide" Target="slide25.xml"/><Relationship Id="rId3" Type="http://schemas.openxmlformats.org/officeDocument/2006/relationships/slide" Target="slide33.xml"/><Relationship Id="rId21" Type="http://schemas.openxmlformats.org/officeDocument/2006/relationships/slide" Target="slide10.xml"/><Relationship Id="rId7" Type="http://schemas.openxmlformats.org/officeDocument/2006/relationships/slide" Target="slide6.xml"/><Relationship Id="rId12" Type="http://schemas.openxmlformats.org/officeDocument/2006/relationships/slide" Target="slide16.xml"/><Relationship Id="rId17" Type="http://schemas.openxmlformats.org/officeDocument/2006/relationships/slide" Target="slide31.xml"/><Relationship Id="rId25" Type="http://schemas.openxmlformats.org/officeDocument/2006/relationships/slide" Target="slide24.xml"/><Relationship Id="rId2" Type="http://schemas.openxmlformats.org/officeDocument/2006/relationships/image" Target="../media/image5.jpeg"/><Relationship Id="rId16" Type="http://schemas.openxmlformats.org/officeDocument/2006/relationships/slide" Target="slide30.xml"/><Relationship Id="rId20" Type="http://schemas.openxmlformats.org/officeDocument/2006/relationships/slide" Target="slide9.xml"/><Relationship Id="rId1" Type="http://schemas.openxmlformats.org/officeDocument/2006/relationships/slideLayout" Target="../slideLayouts/slideLayout4.xml"/><Relationship Id="rId6" Type="http://schemas.openxmlformats.org/officeDocument/2006/relationships/slide" Target="slide5.xml"/><Relationship Id="rId11" Type="http://schemas.openxmlformats.org/officeDocument/2006/relationships/slide" Target="slide15.xml"/><Relationship Id="rId24" Type="http://schemas.openxmlformats.org/officeDocument/2006/relationships/slide" Target="slide23.xml"/><Relationship Id="rId5" Type="http://schemas.openxmlformats.org/officeDocument/2006/relationships/slide" Target="slide4.xml"/><Relationship Id="rId15" Type="http://schemas.openxmlformats.org/officeDocument/2006/relationships/slide" Target="slide29.xml"/><Relationship Id="rId23" Type="http://schemas.openxmlformats.org/officeDocument/2006/relationships/slide" Target="slide12.xml"/><Relationship Id="rId28" Type="http://schemas.openxmlformats.org/officeDocument/2006/relationships/slide" Target="slide27.xml"/><Relationship Id="rId10" Type="http://schemas.openxmlformats.org/officeDocument/2006/relationships/slide" Target="slide14.xml"/><Relationship Id="rId19" Type="http://schemas.openxmlformats.org/officeDocument/2006/relationships/slide" Target="slide8.xml"/><Relationship Id="rId4" Type="http://schemas.openxmlformats.org/officeDocument/2006/relationships/slide" Target="slide3.xml"/><Relationship Id="rId9" Type="http://schemas.openxmlformats.org/officeDocument/2006/relationships/slide" Target="slide13.xml"/><Relationship Id="rId14" Type="http://schemas.openxmlformats.org/officeDocument/2006/relationships/slide" Target="slide28.xml"/><Relationship Id="rId22" Type="http://schemas.openxmlformats.org/officeDocument/2006/relationships/slide" Target="slide11.xml"/><Relationship Id="rId27" Type="http://schemas.openxmlformats.org/officeDocument/2006/relationships/slide" Target="slide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4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539750" cy="4762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3075" name="Picture 49" descr="IMG_872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381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</a:rPr>
              <a:t>ЛО в </a:t>
            </a:r>
            <a:r>
              <a:rPr lang="ru-RU" sz="4000" dirty="0">
                <a:solidFill>
                  <a:schemeClr val="tx1"/>
                </a:solidFill>
                <a:latin typeface="Arial" panose="020B0604020202020204" pitchFamily="34" charset="0"/>
              </a:rPr>
              <a:t>ВОВ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en-US" sz="4000" dirty="0" smtClean="0"/>
              <a:t>3</a:t>
            </a:r>
            <a:r>
              <a:rPr lang="ru-RU" sz="4000" dirty="0" smtClean="0"/>
              <a:t>0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«Искра» сумела сжечь немецкие войска, тем самым </a:t>
            </a:r>
            <a:r>
              <a:rPr lang="ru-RU" dirty="0" smtClean="0"/>
              <a:t>открыв «ворота город»? Какого?</a:t>
            </a:r>
            <a:endParaRPr 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15364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29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839787" y="4149080"/>
            <a:ext cx="7464425" cy="132343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8000" dirty="0" smtClean="0"/>
              <a:t>Ленинград</a:t>
            </a:r>
            <a:endParaRPr lang="ru-RU" sz="80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2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4"/>
                  </p:tgtEl>
                </p:cond>
              </p:nextCondLst>
            </p:seq>
          </p:childTnLst>
        </p:cTn>
      </p:par>
    </p:tnLst>
    <p:bldLst>
      <p:bldP spid="12291" grpId="0" build="p"/>
      <p:bldP spid="122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</a:rPr>
              <a:t>ЛО в ВОВ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en-US" sz="4000" dirty="0" smtClean="0"/>
              <a:t>40</a:t>
            </a:r>
            <a:endParaRPr lang="ru-RU" sz="40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414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dirty="0" smtClean="0"/>
              <a:t>В апреле 1942 года в районе </a:t>
            </a:r>
            <a:r>
              <a:rPr lang="ru-RU" dirty="0" err="1" smtClean="0"/>
              <a:t>Урозеро</a:t>
            </a:r>
            <a:r>
              <a:rPr lang="ru-RU" dirty="0" smtClean="0"/>
              <a:t>, </a:t>
            </a:r>
            <a:r>
              <a:rPr lang="ru-RU" dirty="0" err="1" smtClean="0"/>
              <a:t>Шалешозеро</a:t>
            </a:r>
            <a:r>
              <a:rPr lang="ru-RU" dirty="0" smtClean="0"/>
              <a:t> близ с. </a:t>
            </a:r>
            <a:r>
              <a:rPr lang="ru-RU" dirty="0" err="1" smtClean="0"/>
              <a:t>Шеменичи</a:t>
            </a:r>
            <a:r>
              <a:rPr lang="ru-RU" dirty="0" smtClean="0"/>
              <a:t> при проведении частной наступательной операции батальон под командованием этого комбата удержал высоту, при этом уничтожив более 600 человек противника?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16388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2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169987" y="4685141"/>
            <a:ext cx="6804025" cy="193899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Иван Архипович Волков</a:t>
            </a:r>
            <a:endParaRPr lang="ru-RU" sz="60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2"/>
                  </p:tgtEl>
                </p:cond>
              </p:nextCondLst>
            </p:seq>
          </p:childTnLst>
        </p:cTn>
      </p:par>
    </p:tnLst>
    <p:bldLst>
      <p:bldP spid="9219" grpId="0" build="p"/>
      <p:bldP spid="92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effectLst/>
              </a:rPr>
              <a:t>ЛО в ВОВ</a:t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>50</a:t>
            </a:r>
            <a:endParaRPr lang="ru-RU" dirty="0" smtClean="0"/>
          </a:p>
        </p:txBody>
      </p:sp>
      <p:sp>
        <p:nvSpPr>
          <p:cNvPr id="64540" name="Rectangle 28"/>
          <p:cNvSpPr>
            <a:spLocks noGrp="1" noChangeArrowheads="1"/>
          </p:cNvSpPr>
          <p:nvPr>
            <p:ph type="body" sz="half" idx="1"/>
          </p:nvPr>
        </p:nvSpPr>
        <p:spPr>
          <a:xfrm>
            <a:off x="473370" y="1993107"/>
            <a:ext cx="8218488" cy="1008062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ru-RU" dirty="0"/>
              <a:t>Участок фронта на котором в 1942 и 1943 году советские войска неоднократно пытались прорвать Блокаду Ленинграда</a:t>
            </a:r>
            <a:endParaRPr lang="ru-RU" dirty="0" smtClean="0"/>
          </a:p>
        </p:txBody>
      </p:sp>
      <p:sp>
        <p:nvSpPr>
          <p:cNvPr id="64541" name="Rectangle 29"/>
          <p:cNvSpPr>
            <a:spLocks noGrp="1" noChangeArrowheads="1"/>
          </p:cNvSpPr>
          <p:nvPr>
            <p:ph type="body" sz="half" idx="2"/>
          </p:nvPr>
        </p:nvSpPr>
        <p:spPr>
          <a:xfrm>
            <a:off x="468313" y="4581525"/>
            <a:ext cx="8218487" cy="1008063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ru-RU" sz="8000" dirty="0"/>
              <a:t>Невский пятачок</a:t>
            </a:r>
            <a:endParaRPr lang="ru-RU" sz="8000" dirty="0" smtClean="0"/>
          </a:p>
        </p:txBody>
      </p:sp>
      <p:sp>
        <p:nvSpPr>
          <p:cNvPr id="12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3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74551" y="6502516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 dirty="0">
                <a:latin typeface="Times New Roman" panose="02020603050405020304" pitchFamily="18" charset="0"/>
              </a:rPr>
              <a:t>ОТВЕТ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4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4540" grpId="0" build="p"/>
      <p:bldP spid="6454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Оружие победы</a:t>
            </a:r>
            <a:br>
              <a:rPr lang="ru-RU" dirty="0" smtClean="0"/>
            </a:br>
            <a:r>
              <a:rPr lang="ru-RU" dirty="0" smtClean="0"/>
              <a:t>10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0447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>
                <a:effectLst/>
              </a:rPr>
              <a:t>Семейство тяжелых танков ИС-1, ИС-2, ИС-3 это самые мощные танки Второй мировой войны. Расшифруйте аббревиатуру</a:t>
            </a:r>
            <a:r>
              <a:rPr lang="ru-RU" dirty="0" smtClean="0"/>
              <a:t>?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62470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457200" y="3674904"/>
            <a:ext cx="8229600" cy="2936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4400" b="1" dirty="0"/>
              <a:t>ИС</a:t>
            </a:r>
            <a:r>
              <a:rPr lang="ru-RU" sz="4400" dirty="0"/>
              <a:t> означает </a:t>
            </a:r>
            <a:r>
              <a:rPr lang="ru-RU" sz="4400" dirty="0" smtClean="0"/>
              <a:t>«Иосиф Сталин»,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Цифра означает </a:t>
            </a:r>
            <a:r>
              <a:rPr lang="ru-RU" sz="4400" dirty="0" smtClean="0"/>
              <a:t>серийную модель </a:t>
            </a:r>
            <a:r>
              <a:rPr lang="ru-RU" sz="4400" dirty="0"/>
              <a:t>танка этого семейства</a:t>
            </a:r>
            <a:r>
              <a:rPr lang="ru-RU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.</a:t>
            </a:r>
            <a:endParaRPr lang="ru-RU" sz="44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36659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24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70"/>
                  </p:tgtEl>
                </p:cond>
              </p:nextCondLst>
            </p:seq>
          </p:childTnLst>
        </p:cTn>
      </p:par>
    </p:tnLst>
    <p:bldLst>
      <p:bldP spid="62467" grpId="0" build="p"/>
      <p:bldP spid="6247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Оружие Победы</a:t>
            </a:r>
            <a:br>
              <a:rPr lang="ru-RU" dirty="0" smtClean="0"/>
            </a:br>
            <a:r>
              <a:rPr lang="ru-RU" dirty="0" smtClean="0"/>
              <a:t>20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20813"/>
            <a:ext cx="8642350" cy="230505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>
                <a:effectLst/>
              </a:rPr>
              <a:t>Во время войны установку БМ-13 называли Катюшей, в 1944 была разработана ее очередная модификация, которую прозвали Андрюша, а как называли ППШ?</a:t>
            </a:r>
            <a:endParaRPr lang="ru-RU" dirty="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22532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741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746642" y="4219575"/>
            <a:ext cx="4397358" cy="1446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8800" dirty="0" smtClean="0">
                <a:cs typeface="+mn-cs"/>
              </a:rPr>
              <a:t>Папаша</a:t>
            </a:r>
            <a:endParaRPr lang="ru-RU" sz="88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pic>
        <p:nvPicPr>
          <p:cNvPr id="22538" name="Picture 10" descr="http://img0.joyreactor.cc/pics/post/full/%D0%BF%D0%BF%D1%88-%D0%BF%D0%B5%D1%81%D0%BE%D1%87%D0%BD%D0%B8%D1%86%D0%B0-68429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" y="3436272"/>
            <a:ext cx="4853067" cy="30459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4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4"/>
                  </p:tgtEl>
                </p:cond>
              </p:nextCondLst>
            </p:seq>
          </p:childTnLst>
        </p:cTn>
      </p:par>
    </p:tnLst>
    <p:bldLst>
      <p:bldP spid="174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Оружие Победы</a:t>
            </a:r>
            <a:br>
              <a:rPr lang="ru-RU" dirty="0" smtClean="0"/>
            </a:br>
            <a:r>
              <a:rPr lang="ru-RU" dirty="0" smtClean="0"/>
              <a:t>30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606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>
                <a:effectLst/>
              </a:rPr>
              <a:t>Фамилия этого министра иностранных дел в первые дни войны стала упоминаться в названии бутылочной смеси, которую активно использовали        против фашистов?</a:t>
            </a:r>
            <a:endParaRPr 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23556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8438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4011343" y="4013201"/>
            <a:ext cx="4675457" cy="23083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7200" dirty="0" err="1" smtClean="0">
                <a:cs typeface="+mn-cs"/>
              </a:rPr>
              <a:t>Коктель</a:t>
            </a:r>
            <a:r>
              <a:rPr lang="ru-RU" sz="7200" dirty="0" smtClean="0">
                <a:cs typeface="+mn-cs"/>
              </a:rPr>
              <a:t> Молотова</a:t>
            </a:r>
            <a:endParaRPr lang="ru-RU" sz="7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75969"/>
            <a:ext cx="2949867" cy="3182031"/>
          </a:xfrm>
          <a:prstGeom prst="rect">
            <a:avLst/>
          </a:prstGeom>
        </p:spPr>
      </p:pic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8"/>
                  </p:tgtEl>
                </p:cond>
              </p:nextCondLst>
            </p:seq>
          </p:childTnLst>
        </p:cTn>
      </p:par>
    </p:tnLst>
    <p:bldLst>
      <p:bldP spid="184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Оружие победы</a:t>
            </a:r>
            <a:br>
              <a:rPr lang="ru-RU" dirty="0" smtClean="0"/>
            </a:br>
            <a:r>
              <a:rPr lang="ru-RU" dirty="0" smtClean="0"/>
              <a:t>40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>
                <a:effectLst/>
              </a:rPr>
              <a:t>В честь этого маршала был назван танк КВ?</a:t>
            </a:r>
            <a:endParaRPr 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24580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62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827087" y="4286975"/>
            <a:ext cx="7489825" cy="17543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5400" dirty="0" smtClean="0"/>
              <a:t>Климент Ефремович Ворошилов</a:t>
            </a:r>
            <a:endParaRPr lang="ru-RU" sz="54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4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2"/>
                  </p:tgtEl>
                </p:cond>
              </p:nextCondLst>
            </p:seq>
          </p:childTnLst>
        </p:cTn>
      </p:par>
    </p:tnLst>
    <p:bldLst>
      <p:bldP spid="194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Оружие победы</a:t>
            </a:r>
            <a:br>
              <a:rPr lang="ru-RU" dirty="0" smtClean="0"/>
            </a:br>
            <a:r>
              <a:rPr lang="ru-RU" dirty="0" smtClean="0"/>
              <a:t>50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1613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dirty="0" smtClean="0">
                <a:effectLst/>
              </a:rPr>
              <a:t>Не признавая, что Красная Армия могла нанести им поражение. Немецкие офицеры утверждали, что ВОВ выиграли Генерал Морозов, Генерал Грязь, Генерал Мышь. По поводу Мороза и Грязи все понятно, а причем тут Мышь?</a:t>
            </a:r>
            <a:endParaRPr lang="ru-RU" dirty="0" smtClean="0"/>
          </a:p>
        </p:txBody>
      </p:sp>
      <p:sp>
        <p:nvSpPr>
          <p:cNvPr id="25604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5366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57200" y="4974290"/>
            <a:ext cx="8231991" cy="1446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4400" dirty="0" smtClean="0">
                <a:cs typeface="+mn-cs"/>
              </a:rPr>
              <a:t>Перегрызали всю проводку в танках</a:t>
            </a:r>
            <a:endParaRPr lang="ru-RU" sz="44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3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6"/>
                  </p:tgtEl>
                </p:cond>
              </p:nextCondLst>
            </p:seq>
          </p:childTnLst>
        </p:cTn>
      </p:par>
    </p:tnLst>
    <p:bldLst>
      <p:bldP spid="15363" grpId="0" build="p"/>
      <p:bldP spid="1536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Важнейшие сражения ВОВ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10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1645814" y="4149080"/>
            <a:ext cx="585237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8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Прохоровка</a:t>
            </a:r>
          </a:p>
        </p:txBody>
      </p:sp>
      <p:sp>
        <p:nvSpPr>
          <p:cNvPr id="27652" name="Text Box 10"/>
          <p:cNvSpPr txBox="1">
            <a:spLocks noChangeArrowheads="1"/>
          </p:cNvSpPr>
          <p:nvPr/>
        </p:nvSpPr>
        <p:spPr bwMode="auto">
          <a:xfrm>
            <a:off x="250825" y="1700213"/>
            <a:ext cx="88931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dirty="0" smtClean="0"/>
              <a:t>Укажите название деревни у которой произошло знаменитое танковое сражение в ходе Курской битвы?</a:t>
            </a:r>
            <a:endParaRPr lang="ru-RU" altLang="ru-RU" sz="3200" dirty="0"/>
          </a:p>
        </p:txBody>
      </p:sp>
      <p:sp>
        <p:nvSpPr>
          <p:cNvPr id="27653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7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7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7"/>
                  </p:tgtEl>
                </p:cond>
              </p:nextCondLst>
            </p:seq>
          </p:childTnLst>
        </p:cTn>
      </p:par>
    </p:tnLst>
    <p:bldLst>
      <p:bldP spid="317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Важнейшие сражения ВОВ</a:t>
            </a:r>
            <a:br>
              <a:rPr lang="ru-RU" dirty="0" smtClean="0"/>
            </a:br>
            <a:r>
              <a:rPr lang="ru-RU" dirty="0" smtClean="0"/>
              <a:t>20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457200" y="4066134"/>
            <a:ext cx="824898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6000" dirty="0" smtClean="0"/>
              <a:t>Сталинградская битва</a:t>
            </a:r>
            <a:endParaRPr lang="ru-RU" altLang="ru-RU" sz="6000" dirty="0"/>
          </a:p>
        </p:txBody>
      </p:sp>
      <p:sp>
        <p:nvSpPr>
          <p:cNvPr id="28676" name="Text Box 10"/>
          <p:cNvSpPr txBox="1">
            <a:spLocks noChangeArrowheads="1"/>
          </p:cNvSpPr>
          <p:nvPr/>
        </p:nvSpPr>
        <p:spPr bwMode="auto">
          <a:xfrm>
            <a:off x="0" y="1730375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dirty="0" smtClean="0"/>
              <a:t>После этого сражения Германия объявила трехдневный траур?</a:t>
            </a:r>
            <a:endParaRPr lang="ru-RU" altLang="ru-RU" sz="3200" dirty="0"/>
          </a:p>
          <a:p>
            <a:pPr eaLnBrk="1" hangingPunct="1"/>
            <a:endParaRPr lang="ru-RU" altLang="ru-RU" sz="3200" dirty="0"/>
          </a:p>
        </p:txBody>
      </p:sp>
      <p:sp>
        <p:nvSpPr>
          <p:cNvPr id="28677" name="AutoShape 1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29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8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29"/>
                  </p:tgtEl>
                </p:cond>
              </p:nextCondLst>
            </p:seq>
          </p:childTnLst>
        </p:cTn>
      </p:par>
    </p:tnLst>
    <p:bldLst>
      <p:bldP spid="348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06" name="Group 7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474347389"/>
              </p:ext>
            </p:extLst>
          </p:nvPr>
        </p:nvGraphicFramePr>
        <p:xfrm>
          <a:off x="457200" y="1463675"/>
          <a:ext cx="7391400" cy="4732073"/>
        </p:xfrm>
        <a:graphic>
          <a:graphicData uri="http://schemas.openxmlformats.org/drawingml/2006/table">
            <a:tbl>
              <a:tblPr/>
              <a:tblGrid>
                <a:gridCol w="25209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334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588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604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588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8851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Личность на войне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0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Важнейшие сражения ВОВ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0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Оружие победы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0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Знаковые события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200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ЛО в ВОВ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200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Разное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180" name="Picture 67" descr="логотип своей игры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1185863"/>
          </a:xfrm>
        </p:spPr>
      </p:pic>
      <p:sp>
        <p:nvSpPr>
          <p:cNvPr id="5182" name="AutoShape 8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55875" y="6453188"/>
            <a:ext cx="4608513" cy="404812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>
                <a:latin typeface="Times New Roman" panose="02020603050405020304" pitchFamily="18" charset="0"/>
              </a:rPr>
              <a:t>Вопросов больше нет!</a:t>
            </a:r>
          </a:p>
        </p:txBody>
      </p:sp>
      <p:sp>
        <p:nvSpPr>
          <p:cNvPr id="22611" name="Text Box 83"/>
          <p:cNvSpPr txBox="1">
            <a:spLocks noChangeArrowheads="1"/>
          </p:cNvSpPr>
          <p:nvPr/>
        </p:nvSpPr>
        <p:spPr bwMode="auto">
          <a:xfrm>
            <a:off x="3106497" y="1606550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4" action="ppaction://hlinksldjump"/>
              </a:rPr>
              <a:t>10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12" name="Text Box 84"/>
          <p:cNvSpPr txBox="1">
            <a:spLocks noChangeArrowheads="1"/>
          </p:cNvSpPr>
          <p:nvPr/>
        </p:nvSpPr>
        <p:spPr bwMode="auto">
          <a:xfrm>
            <a:off x="4161552" y="1606550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5" action="ppaction://hlinksldjump"/>
              </a:rPr>
              <a:t>20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13" name="Text Box 85"/>
          <p:cNvSpPr txBox="1">
            <a:spLocks noChangeArrowheads="1"/>
          </p:cNvSpPr>
          <p:nvPr/>
        </p:nvSpPr>
        <p:spPr bwMode="auto">
          <a:xfrm>
            <a:off x="5076825" y="1606550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6" action="ppaction://hlinksldjump"/>
              </a:rPr>
              <a:t>30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14" name="Text Box 86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5994400" y="1606550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" action="ppaction://customshow?id=11"/>
              </a:rPr>
              <a:t>40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15" name="Text Box 87"/>
          <p:cNvSpPr txBox="1">
            <a:spLocks noChangeArrowheads="1"/>
          </p:cNvSpPr>
          <p:nvPr/>
        </p:nvSpPr>
        <p:spPr bwMode="auto">
          <a:xfrm>
            <a:off x="6931025" y="1606550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8" action="ppaction://hlinksldjump"/>
              </a:rPr>
              <a:t>50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18" name="Text Box 90"/>
          <p:cNvSpPr txBox="1">
            <a:spLocks noChangeArrowheads="1"/>
          </p:cNvSpPr>
          <p:nvPr/>
        </p:nvSpPr>
        <p:spPr bwMode="auto">
          <a:xfrm>
            <a:off x="3106497" y="2424399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" action="ppaction://customshow?id=5"/>
              </a:rPr>
              <a:t>10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19" name="Text Box 91"/>
          <p:cNvSpPr txBox="1">
            <a:spLocks noChangeArrowheads="1"/>
          </p:cNvSpPr>
          <p:nvPr/>
        </p:nvSpPr>
        <p:spPr bwMode="auto">
          <a:xfrm>
            <a:off x="4161552" y="2430462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" action="ppaction://customshow?id=6"/>
              </a:rPr>
              <a:t>20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20" name="Text Box 92"/>
          <p:cNvSpPr txBox="1">
            <a:spLocks noChangeArrowheads="1"/>
          </p:cNvSpPr>
          <p:nvPr/>
        </p:nvSpPr>
        <p:spPr bwMode="auto">
          <a:xfrm>
            <a:off x="5068524" y="2439988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" action="ppaction://customshow?id=7"/>
              </a:rPr>
              <a:t>30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21" name="Text Box 93"/>
          <p:cNvSpPr txBox="1">
            <a:spLocks noChangeArrowheads="1"/>
          </p:cNvSpPr>
          <p:nvPr/>
        </p:nvSpPr>
        <p:spPr bwMode="auto">
          <a:xfrm>
            <a:off x="5989638" y="2439988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" action="ppaction://customshow?id=8"/>
              </a:rPr>
              <a:t>40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22" name="Text Box 94"/>
          <p:cNvSpPr txBox="1">
            <a:spLocks noChangeArrowheads="1"/>
          </p:cNvSpPr>
          <p:nvPr/>
        </p:nvSpPr>
        <p:spPr bwMode="auto">
          <a:xfrm>
            <a:off x="6897688" y="2430463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" action="ppaction://customshow?id=9"/>
              </a:rPr>
              <a:t>50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24" name="Text Box 96"/>
          <p:cNvSpPr txBox="1">
            <a:spLocks noChangeArrowheads="1"/>
          </p:cNvSpPr>
          <p:nvPr/>
        </p:nvSpPr>
        <p:spPr bwMode="auto">
          <a:xfrm>
            <a:off x="3106497" y="3265199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9" action="ppaction://hlinksldjump"/>
              </a:rPr>
              <a:t>10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25" name="Text Box 97"/>
          <p:cNvSpPr txBox="1">
            <a:spLocks noChangeArrowheads="1"/>
          </p:cNvSpPr>
          <p:nvPr/>
        </p:nvSpPr>
        <p:spPr bwMode="auto">
          <a:xfrm>
            <a:off x="4161552" y="3271129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10" action="ppaction://hlinksldjump"/>
              </a:rPr>
              <a:t>20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26" name="Text Box 98"/>
          <p:cNvSpPr txBox="1">
            <a:spLocks noChangeArrowheads="1"/>
          </p:cNvSpPr>
          <p:nvPr/>
        </p:nvSpPr>
        <p:spPr bwMode="auto">
          <a:xfrm>
            <a:off x="5076825" y="3264504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11" action="ppaction://hlinksldjump"/>
              </a:rPr>
              <a:t>30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27" name="Text Box 99"/>
          <p:cNvSpPr txBox="1">
            <a:spLocks noChangeArrowheads="1"/>
          </p:cNvSpPr>
          <p:nvPr/>
        </p:nvSpPr>
        <p:spPr bwMode="auto">
          <a:xfrm>
            <a:off x="6030913" y="3249613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12" action="ppaction://hlinksldjump"/>
              </a:rPr>
              <a:t>40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28" name="Text Box 100"/>
          <p:cNvSpPr txBox="1">
            <a:spLocks noChangeArrowheads="1"/>
          </p:cNvSpPr>
          <p:nvPr/>
        </p:nvSpPr>
        <p:spPr bwMode="auto">
          <a:xfrm>
            <a:off x="6897688" y="3254375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13" action="ppaction://hlinksldjump"/>
              </a:rPr>
              <a:t>50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30" name="Text Box 102"/>
          <p:cNvSpPr txBox="1">
            <a:spLocks noChangeArrowheads="1"/>
          </p:cNvSpPr>
          <p:nvPr/>
        </p:nvSpPr>
        <p:spPr bwMode="auto">
          <a:xfrm>
            <a:off x="3110827" y="3989821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14" action="ppaction://hlinksldjump"/>
              </a:rPr>
              <a:t>10</a:t>
            </a:r>
            <a:endParaRPr lang="ru-RU" sz="3200" dirty="0">
              <a:cs typeface="+mn-cs"/>
            </a:endParaRPr>
          </a:p>
        </p:txBody>
      </p:sp>
      <p:sp>
        <p:nvSpPr>
          <p:cNvPr id="22631" name="Text Box 103"/>
          <p:cNvSpPr txBox="1">
            <a:spLocks noChangeArrowheads="1"/>
          </p:cNvSpPr>
          <p:nvPr/>
        </p:nvSpPr>
        <p:spPr bwMode="auto">
          <a:xfrm>
            <a:off x="4164794" y="4017755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15" action="ppaction://hlinksldjump"/>
              </a:rPr>
              <a:t>20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32" name="Text Box 104"/>
          <p:cNvSpPr txBox="1">
            <a:spLocks noChangeArrowheads="1"/>
          </p:cNvSpPr>
          <p:nvPr/>
        </p:nvSpPr>
        <p:spPr bwMode="auto">
          <a:xfrm>
            <a:off x="5074517" y="3998205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16" action="ppaction://hlinksldjump"/>
              </a:rPr>
              <a:t>30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33" name="Text Box 105"/>
          <p:cNvSpPr txBox="1">
            <a:spLocks noChangeArrowheads="1"/>
          </p:cNvSpPr>
          <p:nvPr/>
        </p:nvSpPr>
        <p:spPr bwMode="auto">
          <a:xfrm>
            <a:off x="5989638" y="3979863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17" action="ppaction://hlinksldjump"/>
              </a:rPr>
              <a:t>40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2634" name="Text Box 106"/>
          <p:cNvSpPr txBox="1">
            <a:spLocks noChangeArrowheads="1"/>
          </p:cNvSpPr>
          <p:nvPr/>
        </p:nvSpPr>
        <p:spPr bwMode="auto">
          <a:xfrm>
            <a:off x="6945313" y="3951288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18" action="ppaction://hlinksldjump"/>
              </a:rPr>
              <a:t>50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30" name="Text Box 102"/>
          <p:cNvSpPr txBox="1">
            <a:spLocks noChangeArrowheads="1"/>
          </p:cNvSpPr>
          <p:nvPr/>
        </p:nvSpPr>
        <p:spPr bwMode="auto">
          <a:xfrm>
            <a:off x="3106497" y="4768275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19" action="ppaction://hlinksldjump"/>
              </a:rPr>
              <a:t>10</a:t>
            </a:r>
            <a:endParaRPr lang="ru-RU" sz="3200" dirty="0">
              <a:cs typeface="+mn-cs"/>
            </a:endParaRPr>
          </a:p>
        </p:txBody>
      </p:sp>
      <p:sp>
        <p:nvSpPr>
          <p:cNvPr id="31" name="Text Box 103"/>
          <p:cNvSpPr txBox="1">
            <a:spLocks noChangeArrowheads="1"/>
          </p:cNvSpPr>
          <p:nvPr/>
        </p:nvSpPr>
        <p:spPr bwMode="auto">
          <a:xfrm>
            <a:off x="4159393" y="4764381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20" action="ppaction://hlinksldjump"/>
              </a:rPr>
              <a:t>20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5076824" y="4735610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21" action="ppaction://hlinksldjump"/>
              </a:rPr>
              <a:t>30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33" name="Text Box 105"/>
          <p:cNvSpPr txBox="1">
            <a:spLocks noChangeArrowheads="1"/>
          </p:cNvSpPr>
          <p:nvPr/>
        </p:nvSpPr>
        <p:spPr bwMode="auto">
          <a:xfrm>
            <a:off x="6030913" y="4764380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22" action="ppaction://hlinksldjump"/>
              </a:rPr>
              <a:t>40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34" name="Text Box 106"/>
          <p:cNvSpPr txBox="1">
            <a:spLocks noChangeArrowheads="1"/>
          </p:cNvSpPr>
          <p:nvPr/>
        </p:nvSpPr>
        <p:spPr bwMode="auto">
          <a:xfrm>
            <a:off x="6931024" y="4764381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23" action="ppaction://hlinksldjump"/>
              </a:rPr>
              <a:t>50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36" name="Text Box 102"/>
          <p:cNvSpPr txBox="1">
            <a:spLocks noChangeArrowheads="1"/>
          </p:cNvSpPr>
          <p:nvPr/>
        </p:nvSpPr>
        <p:spPr bwMode="auto">
          <a:xfrm>
            <a:off x="3106497" y="5464693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24" action="ppaction://hlinksldjump"/>
              </a:rPr>
              <a:t>10</a:t>
            </a:r>
            <a:endParaRPr lang="ru-RU" sz="3200" dirty="0">
              <a:cs typeface="+mn-cs"/>
            </a:endParaRPr>
          </a:p>
        </p:txBody>
      </p:sp>
      <p:sp>
        <p:nvSpPr>
          <p:cNvPr id="37" name="Text Box 103"/>
          <p:cNvSpPr txBox="1">
            <a:spLocks noChangeArrowheads="1"/>
          </p:cNvSpPr>
          <p:nvPr/>
        </p:nvSpPr>
        <p:spPr bwMode="auto">
          <a:xfrm>
            <a:off x="4152900" y="5480064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25" action="ppaction://hlinksldjump"/>
              </a:rPr>
              <a:t>20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38" name="Text Box 104"/>
          <p:cNvSpPr txBox="1">
            <a:spLocks noChangeArrowheads="1"/>
          </p:cNvSpPr>
          <p:nvPr/>
        </p:nvSpPr>
        <p:spPr bwMode="auto">
          <a:xfrm>
            <a:off x="5080215" y="5480064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26" action="ppaction://hlinksldjump"/>
              </a:rPr>
              <a:t>30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39" name="Text Box 105"/>
          <p:cNvSpPr txBox="1">
            <a:spLocks noChangeArrowheads="1"/>
          </p:cNvSpPr>
          <p:nvPr/>
        </p:nvSpPr>
        <p:spPr bwMode="auto">
          <a:xfrm>
            <a:off x="6034559" y="5434555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27" action="ppaction://hlinksldjump"/>
              </a:rPr>
              <a:t>40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40" name="Text Box 106"/>
          <p:cNvSpPr txBox="1">
            <a:spLocks noChangeArrowheads="1"/>
          </p:cNvSpPr>
          <p:nvPr/>
        </p:nvSpPr>
        <p:spPr bwMode="auto">
          <a:xfrm>
            <a:off x="6959600" y="5459964"/>
            <a:ext cx="639919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  <a:hlinkClick r:id="rId28" action="ppaction://hlinksldjump"/>
              </a:rPr>
              <a:t>50</a:t>
            </a: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6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2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6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26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6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2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1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26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2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1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2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1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26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2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1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2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26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2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2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26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2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2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6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2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2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26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2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2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26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2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26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26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2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2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26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2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2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26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2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0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26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2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26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 nodeType="clickPar">
                      <p:stCondLst>
                        <p:cond delay="0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2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2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26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26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3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26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2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634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 nodeType="clickPar">
                      <p:stCondLst>
                        <p:cond delay="0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 nodeType="clickPar">
                      <p:stCondLst>
                        <p:cond delay="0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 nodeType="clickPar">
                      <p:stCondLst>
                        <p:cond delay="0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 nodeType="clickPar">
                      <p:stCondLst>
                        <p:cond delay="0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 nodeType="clickPar">
                      <p:stCondLst>
                        <p:cond delay="0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 nodeType="clickPar">
                      <p:stCondLst>
                        <p:cond delay="0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22611" grpId="0"/>
      <p:bldP spid="22612" grpId="0"/>
      <p:bldP spid="22613" grpId="0"/>
      <p:bldP spid="22614" grpId="0"/>
      <p:bldP spid="22615" grpId="0"/>
      <p:bldP spid="22618" grpId="0"/>
      <p:bldP spid="22619" grpId="0"/>
      <p:bldP spid="22620" grpId="0"/>
      <p:bldP spid="22621" grpId="0"/>
      <p:bldP spid="22622" grpId="0"/>
      <p:bldP spid="22624" grpId="0"/>
      <p:bldP spid="22625" grpId="0"/>
      <p:bldP spid="22626" grpId="0"/>
      <p:bldP spid="22627" grpId="0"/>
      <p:bldP spid="22628" grpId="0"/>
      <p:bldP spid="22630" grpId="0"/>
      <p:bldP spid="22631" grpId="0"/>
      <p:bldP spid="22632" grpId="0"/>
      <p:bldP spid="22633" grpId="0"/>
      <p:bldP spid="22634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8" grpId="0"/>
      <p:bldP spid="39" grpId="0"/>
      <p:bldP spid="4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Важнейшие сражения ВОВ</a:t>
            </a:r>
            <a:br>
              <a:rPr lang="ru-RU" dirty="0" smtClean="0"/>
            </a:br>
            <a:r>
              <a:rPr lang="ru-RU" dirty="0" smtClean="0"/>
              <a:t>30</a:t>
            </a:r>
          </a:p>
        </p:txBody>
      </p:sp>
      <p:sp>
        <p:nvSpPr>
          <p:cNvPr id="29699" name="Text Box 10"/>
          <p:cNvSpPr txBox="1">
            <a:spLocks noChangeArrowheads="1"/>
          </p:cNvSpPr>
          <p:nvPr/>
        </p:nvSpPr>
        <p:spPr bwMode="auto">
          <a:xfrm>
            <a:off x="41275" y="1543050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dirty="0" smtClean="0"/>
              <a:t>Кутузов, Румянцев, Суворов, Багратион снова проявили себя в годы войны? Каким образом?</a:t>
            </a:r>
            <a:endParaRPr lang="ru-RU" altLang="ru-RU" sz="3200" dirty="0"/>
          </a:p>
          <a:p>
            <a:pPr eaLnBrk="1" hangingPunct="1"/>
            <a:endParaRPr lang="ru-RU" altLang="ru-RU" sz="3200" dirty="0"/>
          </a:p>
        </p:txBody>
      </p:sp>
      <p:sp>
        <p:nvSpPr>
          <p:cNvPr id="37900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29702" name="Rectangle 8"/>
          <p:cNvSpPr>
            <a:spLocks noChangeArrowheads="1"/>
          </p:cNvSpPr>
          <p:nvPr/>
        </p:nvSpPr>
        <p:spPr bwMode="auto">
          <a:xfrm>
            <a:off x="107950" y="515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547906" y="4294119"/>
            <a:ext cx="769650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800" dirty="0" smtClean="0"/>
              <a:t>Название наступательных операций советских войск</a:t>
            </a:r>
            <a:endParaRPr lang="ru-RU" altLang="ru-RU" sz="4800" dirty="0"/>
          </a:p>
        </p:txBody>
      </p:sp>
      <p:sp>
        <p:nvSpPr>
          <p:cNvPr id="29704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40763" y="6381750"/>
            <a:ext cx="503237" cy="47625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79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00"/>
                  </p:tgtEl>
                </p:cond>
              </p:nextCondLst>
            </p:seq>
          </p:childTnLst>
        </p:cTn>
      </p:par>
    </p:tnLst>
    <p:bldLst>
      <p:bldP spid="3789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Важнейшие сражения ВОВ</a:t>
            </a:r>
            <a:br>
              <a:rPr lang="ru-RU" dirty="0" smtClean="0"/>
            </a:br>
            <a:r>
              <a:rPr lang="ru-RU" dirty="0" smtClean="0"/>
              <a:t>40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2721076" y="4550013"/>
            <a:ext cx="370184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8000" dirty="0" smtClean="0"/>
              <a:t>Берлин</a:t>
            </a:r>
            <a:endParaRPr lang="ru-RU" altLang="ru-RU" sz="8000" dirty="0"/>
          </a:p>
        </p:txBody>
      </p:sp>
      <p:sp>
        <p:nvSpPr>
          <p:cNvPr id="31748" name="Text Box 12"/>
          <p:cNvSpPr txBox="1">
            <a:spLocks noChangeArrowheads="1"/>
          </p:cNvSpPr>
          <p:nvPr/>
        </p:nvSpPr>
        <p:spPr bwMode="auto">
          <a:xfrm>
            <a:off x="827088" y="1989138"/>
            <a:ext cx="73644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dirty="0" smtClean="0"/>
              <a:t>При ночном наступлении на какой город советские войска применили 140 прожекторов, которыми ослепили войска противников?</a:t>
            </a:r>
            <a:endParaRPr lang="ru-RU" altLang="ru-RU" sz="3200" dirty="0"/>
          </a:p>
        </p:txBody>
      </p:sp>
      <p:sp>
        <p:nvSpPr>
          <p:cNvPr id="31749" name="AutoShape 1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96300" y="6380162"/>
            <a:ext cx="647700" cy="477838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0975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9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75"/>
                  </p:tgtEl>
                </p:cond>
              </p:nextCondLst>
            </p:seq>
          </p:childTnLst>
        </p:cTn>
      </p:par>
    </p:tnLst>
    <p:bldLst>
      <p:bldP spid="4096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Важнейшие сражения ВОВ</a:t>
            </a:r>
            <a:br>
              <a:rPr lang="ru-RU" sz="4000" dirty="0" smtClean="0"/>
            </a:br>
            <a:r>
              <a:rPr lang="ru-RU" sz="4000" dirty="0" smtClean="0"/>
              <a:t>50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832995" y="4600516"/>
            <a:ext cx="757418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8000" dirty="0" smtClean="0"/>
              <a:t>Битва за </a:t>
            </a:r>
            <a:r>
              <a:rPr lang="ru-RU" altLang="ru-RU" sz="8000" dirty="0"/>
              <a:t>Д</a:t>
            </a:r>
            <a:r>
              <a:rPr lang="ru-RU" altLang="ru-RU" sz="8000" dirty="0" smtClean="0"/>
              <a:t>непр</a:t>
            </a:r>
            <a:endParaRPr lang="ru-RU" altLang="ru-RU" sz="8000" dirty="0"/>
          </a:p>
        </p:txBody>
      </p:sp>
      <p:sp>
        <p:nvSpPr>
          <p:cNvPr id="33796" name="Text Box 9"/>
          <p:cNvSpPr txBox="1">
            <a:spLocks noChangeArrowheads="1"/>
          </p:cNvSpPr>
          <p:nvPr/>
        </p:nvSpPr>
        <p:spPr bwMode="auto">
          <a:xfrm>
            <a:off x="592138" y="1979613"/>
            <a:ext cx="73644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dirty="0" smtClean="0"/>
              <a:t>Ряд взаимосвязанных стратегических операций ВОВ, в результате которых была освобождена вся левобережная Украина?</a:t>
            </a:r>
            <a:endParaRPr lang="ru-RU" altLang="ru-RU" sz="3200" dirty="0"/>
          </a:p>
        </p:txBody>
      </p:sp>
      <p:sp>
        <p:nvSpPr>
          <p:cNvPr id="33797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Разное</a:t>
            </a:r>
            <a:br>
              <a:rPr lang="ru-RU" sz="4000" dirty="0" smtClean="0"/>
            </a:br>
            <a:r>
              <a:rPr lang="ru-RU" sz="4000" dirty="0" smtClean="0"/>
              <a:t>10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608743" y="4015095"/>
            <a:ext cx="792651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6000" dirty="0" smtClean="0"/>
              <a:t>Операция «Барбаросса»</a:t>
            </a:r>
            <a:endParaRPr lang="ru-RU" altLang="ru-RU" sz="6000" dirty="0"/>
          </a:p>
        </p:txBody>
      </p:sp>
      <p:sp>
        <p:nvSpPr>
          <p:cNvPr id="37892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955675" y="1874897"/>
            <a:ext cx="736441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200" dirty="0" smtClean="0"/>
              <a:t>План войны с </a:t>
            </a:r>
            <a:r>
              <a:rPr lang="ru-RU" sz="3200" dirty="0" err="1" smtClean="0"/>
              <a:t>Германие</a:t>
            </a:r>
            <a:r>
              <a:rPr lang="ru-RU" sz="3200" dirty="0" smtClean="0"/>
              <a:t> против СССР , разработанный Германией в 1940г</a:t>
            </a:r>
            <a:endParaRPr lang="ru-RU" altLang="ru-RU" sz="3200" dirty="0"/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Разное</a:t>
            </a:r>
            <a:br>
              <a:rPr lang="ru-RU" sz="4000" dirty="0" smtClean="0"/>
            </a:br>
            <a:r>
              <a:rPr lang="ru-RU" sz="4000" dirty="0" smtClean="0"/>
              <a:t>20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1947401" y="4725144"/>
            <a:ext cx="53809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6000" dirty="0" smtClean="0"/>
              <a:t>Ни шагу назад</a:t>
            </a:r>
            <a:endParaRPr lang="ru-RU" altLang="ru-RU" sz="6000" dirty="0"/>
          </a:p>
        </p:txBody>
      </p:sp>
      <p:sp>
        <p:nvSpPr>
          <p:cNvPr id="38916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955675" y="1874897"/>
            <a:ext cx="736441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200" dirty="0" smtClean="0"/>
              <a:t>Как назывался приказ №227 принятый Советским руководством в период Сталинградской битвы?</a:t>
            </a:r>
            <a:endParaRPr lang="ru-RU" altLang="ru-RU" sz="3200" dirty="0"/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Разное</a:t>
            </a:r>
            <a:br>
              <a:rPr lang="ru-RU" sz="4000" dirty="0" smtClean="0"/>
            </a:br>
            <a:r>
              <a:rPr lang="ru-RU" sz="4000" dirty="0" smtClean="0"/>
              <a:t>30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1028690" y="4630948"/>
            <a:ext cx="70866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7200" dirty="0" smtClean="0"/>
              <a:t>Василий Теркин</a:t>
            </a:r>
            <a:endParaRPr lang="ru-RU" altLang="ru-RU" sz="7200" dirty="0"/>
          </a:p>
        </p:txBody>
      </p:sp>
      <p:sp>
        <p:nvSpPr>
          <p:cNvPr id="39940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955675" y="1874897"/>
            <a:ext cx="73644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200" dirty="0" smtClean="0"/>
              <a:t>Какое произведение так охарактеризовал Твардовский «Это повесть про бойца без начала и конца» </a:t>
            </a:r>
            <a:endParaRPr lang="ru-RU" altLang="ru-RU" sz="3200" dirty="0"/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Разное</a:t>
            </a:r>
            <a:br>
              <a:rPr lang="ru-RU" sz="4000" dirty="0" smtClean="0"/>
            </a:br>
            <a:r>
              <a:rPr lang="ru-RU" sz="4000" dirty="0" smtClean="0"/>
              <a:t>40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637881" y="4391084"/>
            <a:ext cx="42846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7200" dirty="0" smtClean="0"/>
              <a:t>Перчатки</a:t>
            </a:r>
            <a:r>
              <a:rPr lang="ru-RU" altLang="ru-RU" sz="3200" dirty="0" smtClean="0"/>
              <a:t>.</a:t>
            </a:r>
            <a:endParaRPr lang="ru-RU" altLang="ru-RU" sz="3200" dirty="0"/>
          </a:p>
        </p:txBody>
      </p:sp>
      <p:sp>
        <p:nvSpPr>
          <p:cNvPr id="40964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57010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955675" y="1420813"/>
            <a:ext cx="73644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200" dirty="0" smtClean="0"/>
              <a:t>Сжигая на постаменте перед мавзолеем штандарты , знамена и флаги фашистской Германии , советские солдаты бросали и это?</a:t>
            </a:r>
            <a:endParaRPr lang="ru-RU" alt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8" y="3448354"/>
            <a:ext cx="4452462" cy="3118198"/>
          </a:xfrm>
          <a:prstGeom prst="rect">
            <a:avLst/>
          </a:prstGeom>
        </p:spPr>
      </p:pic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Разное</a:t>
            </a:r>
            <a:br>
              <a:rPr lang="ru-RU" sz="4000" dirty="0" smtClean="0"/>
            </a:br>
            <a:r>
              <a:rPr lang="ru-RU" sz="4000" dirty="0" smtClean="0"/>
              <a:t>50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938846" y="4216301"/>
            <a:ext cx="736441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4800" dirty="0" smtClean="0"/>
              <a:t>1,7 ноября 1941 г. или в период Московской Битвы</a:t>
            </a:r>
            <a:endParaRPr lang="ru-RU" altLang="ru-RU" sz="4800" dirty="0"/>
          </a:p>
        </p:txBody>
      </p:sp>
      <p:sp>
        <p:nvSpPr>
          <p:cNvPr id="41988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955675" y="1874897"/>
            <a:ext cx="7364412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200" dirty="0" smtClean="0"/>
              <a:t>Когда и сколько прошло военных парадов на Красной площади в Москве в период Великой Отечественной войны?</a:t>
            </a:r>
            <a:br>
              <a:rPr lang="ru-RU" sz="3200" dirty="0" smtClean="0"/>
            </a:br>
            <a:endParaRPr lang="ru-RU" altLang="ru-RU" sz="3200" dirty="0"/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Знаковые события ВОВ</a:t>
            </a:r>
            <a:br>
              <a:rPr lang="ru-RU" sz="4000" dirty="0" smtClean="0"/>
            </a:br>
            <a:r>
              <a:rPr lang="ru-RU" sz="4000" dirty="0" smtClean="0"/>
              <a:t>10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1619833" y="3573016"/>
            <a:ext cx="590433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7200" dirty="0" smtClean="0"/>
              <a:t>27 января 1944г.</a:t>
            </a:r>
            <a:endParaRPr lang="ru-RU" altLang="ru-RU" sz="7200" dirty="0"/>
          </a:p>
        </p:txBody>
      </p:sp>
      <p:sp>
        <p:nvSpPr>
          <p:cNvPr id="44036" name="Text Box 9"/>
          <p:cNvSpPr txBox="1">
            <a:spLocks noChangeArrowheads="1"/>
          </p:cNvSpPr>
          <p:nvPr/>
        </p:nvSpPr>
        <p:spPr bwMode="auto">
          <a:xfrm>
            <a:off x="539775" y="1497117"/>
            <a:ext cx="80644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dirty="0" smtClean="0"/>
              <a:t>В этот день окончательно была снята Блокада Ленинграда?</a:t>
            </a:r>
            <a:endParaRPr lang="ru-RU" altLang="ru-RU" sz="3200" dirty="0"/>
          </a:p>
        </p:txBody>
      </p:sp>
      <p:sp>
        <p:nvSpPr>
          <p:cNvPr id="2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Знаковые события ВОВ</a:t>
            </a:r>
            <a:br>
              <a:rPr lang="ru-RU" sz="4000" dirty="0" smtClean="0"/>
            </a:br>
            <a:r>
              <a:rPr lang="ru-RU" sz="4000" dirty="0" smtClean="0"/>
              <a:t>20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57200" y="3331770"/>
            <a:ext cx="8136457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8000" dirty="0" smtClean="0"/>
              <a:t>900 дней или 872 дня</a:t>
            </a:r>
            <a:endParaRPr lang="ru-RU" altLang="ru-RU" sz="8000" dirty="0"/>
          </a:p>
        </p:txBody>
      </p:sp>
      <p:sp>
        <p:nvSpPr>
          <p:cNvPr id="45060" name="Text Box 9"/>
          <p:cNvSpPr txBox="1">
            <a:spLocks noChangeArrowheads="1"/>
          </p:cNvSpPr>
          <p:nvPr/>
        </p:nvSpPr>
        <p:spPr bwMode="auto">
          <a:xfrm>
            <a:off x="107950" y="1557338"/>
            <a:ext cx="89281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200" dirty="0" smtClean="0"/>
              <a:t>Именно столько дней длилась Блокада Ленинграда</a:t>
            </a:r>
            <a:r>
              <a:rPr lang="ru-RU" altLang="ru-RU" sz="3200" dirty="0" smtClean="0"/>
              <a:t>?</a:t>
            </a:r>
            <a:endParaRPr lang="ru-RU" altLang="ru-RU" sz="3200" dirty="0"/>
          </a:p>
        </p:txBody>
      </p:sp>
      <p:sp>
        <p:nvSpPr>
          <p:cNvPr id="45061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Личность на войне</a:t>
            </a:r>
            <a:br>
              <a:rPr lang="ru-RU" sz="4000" dirty="0" smtClean="0"/>
            </a:br>
            <a:r>
              <a:rPr lang="ru-RU" sz="4000" dirty="0" smtClean="0"/>
              <a:t>10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11811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>
                <a:effectLst/>
              </a:rPr>
              <a:t>Верховный главнокомандующий в годы Великой Отечественной войны?</a:t>
            </a:r>
            <a:endParaRPr 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614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77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23528" y="4428523"/>
            <a:ext cx="706712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None/>
            </a:pPr>
            <a:r>
              <a:rPr lang="ru-RU" sz="4000" dirty="0"/>
              <a:t>Иосиф Виссарионович Сталин</a:t>
            </a:r>
            <a:endParaRPr lang="ru-RU" altLang="ru-RU" sz="4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475" y="3717032"/>
            <a:ext cx="1838325" cy="2486025"/>
          </a:xfrm>
          <a:prstGeom prst="rect">
            <a:avLst/>
          </a:prstGeom>
        </p:spPr>
      </p:pic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0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7"/>
                  </p:tgtEl>
                </p:cond>
              </p:nextCondLst>
            </p:seq>
          </p:childTnLst>
        </p:cTn>
      </p:par>
    </p:tnLst>
    <p:bldLst>
      <p:bldP spid="3075" grpId="0" build="p"/>
      <p:bldP spid="307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/>
              <a:t>Знаковые события ВОВ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30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998203" y="3759676"/>
            <a:ext cx="655228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8000" dirty="0" smtClean="0"/>
              <a:t>24 июня, 1945 года </a:t>
            </a:r>
            <a:endParaRPr lang="ru-RU" altLang="ru-RU" sz="8000" dirty="0"/>
          </a:p>
        </p:txBody>
      </p:sp>
      <p:sp>
        <p:nvSpPr>
          <p:cNvPr id="46084" name="Text Box 9"/>
          <p:cNvSpPr txBox="1">
            <a:spLocks noChangeArrowheads="1"/>
          </p:cNvSpPr>
          <p:nvPr/>
        </p:nvSpPr>
        <p:spPr bwMode="auto">
          <a:xfrm>
            <a:off x="592138" y="1979613"/>
            <a:ext cx="736441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200" dirty="0" smtClean="0"/>
              <a:t>Парад Победы на Красной площади состоялся именно в этот летний месяц</a:t>
            </a:r>
            <a:r>
              <a:rPr lang="ru-RU" altLang="ru-RU" sz="3200" dirty="0" smtClean="0"/>
              <a:t>?</a:t>
            </a:r>
            <a:endParaRPr lang="ru-RU" altLang="ru-RU" sz="3200" dirty="0"/>
          </a:p>
        </p:txBody>
      </p:sp>
      <p:sp>
        <p:nvSpPr>
          <p:cNvPr id="46085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/>
              <a:t>Знаковые события ВОВ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40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214313" y="3789363"/>
            <a:ext cx="87503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6000" dirty="0" smtClean="0"/>
              <a:t>Сталинградская битва</a:t>
            </a:r>
            <a:endParaRPr lang="ru-RU" altLang="ru-RU" sz="6000" dirty="0"/>
          </a:p>
        </p:txBody>
      </p:sp>
      <p:sp>
        <p:nvSpPr>
          <p:cNvPr id="47108" name="Text Box 9"/>
          <p:cNvSpPr txBox="1">
            <a:spLocks noChangeArrowheads="1"/>
          </p:cNvSpPr>
          <p:nvPr/>
        </p:nvSpPr>
        <p:spPr bwMode="auto">
          <a:xfrm>
            <a:off x="684213" y="1557338"/>
            <a:ext cx="736441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200" dirty="0" smtClean="0"/>
              <a:t>Эта битва длилась с 17 июля по 2 февраля</a:t>
            </a:r>
            <a:r>
              <a:rPr lang="ru-RU" altLang="ru-RU" sz="3200" dirty="0" smtClean="0"/>
              <a:t>?</a:t>
            </a:r>
            <a:endParaRPr lang="ru-RU" altLang="ru-RU" sz="3200" dirty="0"/>
          </a:p>
        </p:txBody>
      </p:sp>
      <p:sp>
        <p:nvSpPr>
          <p:cNvPr id="47109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Знаковые события ВОВ</a:t>
            </a:r>
            <a:br>
              <a:rPr lang="ru-RU" sz="4000" dirty="0" smtClean="0"/>
            </a:br>
            <a:r>
              <a:rPr lang="ru-RU" sz="4000" dirty="0" smtClean="0"/>
              <a:t>50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248399" y="3933056"/>
            <a:ext cx="864720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4800" dirty="0" smtClean="0"/>
              <a:t>Победа Советских войск под Москвой</a:t>
            </a:r>
            <a:endParaRPr lang="ru-RU" altLang="ru-RU" sz="4800" dirty="0"/>
          </a:p>
        </p:txBody>
      </p:sp>
      <p:sp>
        <p:nvSpPr>
          <p:cNvPr id="48132" name="Text Box 9"/>
          <p:cNvSpPr txBox="1">
            <a:spLocks noChangeArrowheads="1"/>
          </p:cNvSpPr>
          <p:nvPr/>
        </p:nvSpPr>
        <p:spPr bwMode="auto">
          <a:xfrm>
            <a:off x="592138" y="1979613"/>
            <a:ext cx="736441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200" dirty="0" smtClean="0"/>
              <a:t>20 апреля  в день рождения Гитлера  советские войска преподнесли ему такой подарок</a:t>
            </a:r>
            <a:r>
              <a:rPr lang="ru-RU" altLang="ru-RU" sz="3200" dirty="0" smtClean="0"/>
              <a:t>?</a:t>
            </a:r>
            <a:endParaRPr lang="ru-RU" altLang="ru-RU" sz="3200" dirty="0"/>
          </a:p>
        </p:txBody>
      </p:sp>
      <p:sp>
        <p:nvSpPr>
          <p:cNvPr id="4813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4044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44"/>
                  </p:tgtEl>
                </p:cond>
              </p:nextCondLst>
            </p:seq>
          </p:childTnLst>
        </p:cTn>
      </p:par>
    </p:tnLst>
    <p:bldLst>
      <p:bldP spid="4403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WordArt 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497888" cy="65246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  <a:scene3d>
              <a:camera prst="legacyObliqueTopRight"/>
              <a:lightRig rig="legacyFlat3" dir="b"/>
            </a:scene3d>
            <a:sp3d extrusionH="227000" prstMaterial="legacyMatte">
              <a:extrusionClr>
                <a:srgbClr val="DFCB99"/>
              </a:extrusionClr>
              <a:contourClr>
                <a:srgbClr val="FF3399"/>
              </a:contour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18900000" scaled="1"/>
                </a:gradFill>
                <a:latin typeface="Monotype Corsiva" panose="03010101010201010101" pitchFamily="66" charset="0"/>
              </a:rPr>
              <a:t>Подведение</a:t>
            </a:r>
          </a:p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18900000" scaled="1"/>
                </a:gradFill>
                <a:latin typeface="Monotype Corsiva" panose="03010101010201010101" pitchFamily="66" charset="0"/>
              </a:rPr>
              <a:t>итогов</a:t>
            </a:r>
          </a:p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18900000" scaled="1"/>
                </a:gradFill>
                <a:latin typeface="Monotype Corsiva" panose="03010101010201010101" pitchFamily="66" charset="0"/>
              </a:rPr>
              <a:t>игры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/>
              <a:t>Личность на войне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20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0447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dirty="0" smtClean="0">
                <a:effectLst/>
              </a:rPr>
              <a:t>Первая женщина удостоившаяся звания Героя Советского Союза, партизанка. Попав в руки фашистов назвалась Таней. Казнили ее 29 ноября 1941?</a:t>
            </a:r>
            <a:endParaRPr lang="ru-RU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7172" name="AutoShape 2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6" name="AutoShape 2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803981" y="5529858"/>
            <a:ext cx="7536037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400" dirty="0" smtClean="0">
                <a:cs typeface="+mn-cs"/>
              </a:rPr>
              <a:t>Зоя Космодемьянская.</a:t>
            </a:r>
            <a:endParaRPr lang="ru-RU" sz="54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753" y="3354887"/>
            <a:ext cx="3020491" cy="2476803"/>
          </a:xfrm>
          <a:prstGeom prst="rect">
            <a:avLst/>
          </a:prstGeom>
        </p:spPr>
      </p:pic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16"/>
                  </p:tgtEl>
                </p:cond>
              </p:nextCondLst>
            </p:seq>
          </p:childTnLst>
        </p:cTn>
      </p:par>
    </p:tnLst>
    <p:bldLst>
      <p:bldP spid="82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/>
              <a:t>Личность на войне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30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91" y="1517075"/>
            <a:ext cx="8663917" cy="1036637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>
                <a:effectLst/>
              </a:rPr>
              <a:t>В ночь с 30 на 1 мая 1945г. Над Рейхстагом было вывешено Знамя Победы? Кем?</a:t>
            </a:r>
            <a:endParaRPr lang="ru-RU" dirty="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8196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2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57200" y="2979231"/>
            <a:ext cx="8191500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dirty="0" err="1">
                <a:cs typeface="+mn-cs"/>
              </a:rPr>
              <a:t>Мелитон</a:t>
            </a:r>
            <a:r>
              <a:rPr lang="ru-RU" sz="3600" dirty="0">
                <a:cs typeface="+mn-cs"/>
              </a:rPr>
              <a:t> </a:t>
            </a:r>
            <a:r>
              <a:rPr lang="ru-RU" sz="3600" dirty="0" err="1" smtClean="0">
                <a:cs typeface="+mn-cs"/>
              </a:rPr>
              <a:t>Кантария</a:t>
            </a:r>
            <a:r>
              <a:rPr lang="ru-RU" sz="3600" dirty="0" smtClean="0">
                <a:cs typeface="+mn-cs"/>
              </a:rPr>
              <a:t> и Михаил Егоров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625562"/>
            <a:ext cx="4798219" cy="2878931"/>
          </a:xfrm>
          <a:prstGeom prst="rect">
            <a:avLst/>
          </a:prstGeom>
        </p:spPr>
      </p:pic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2"/>
                  </p:tgtEl>
                </p:cond>
              </p:nextCondLst>
            </p:seq>
          </p:childTnLst>
        </p:cTn>
      </p:par>
    </p:tnLst>
    <p:bldLst>
      <p:bldP spid="41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Личность на войне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40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1187624" y="5375970"/>
            <a:ext cx="6911975" cy="1077218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dirty="0" smtClean="0"/>
              <a:t>Закрыли амбразуру вражеского дота своим телом</a:t>
            </a:r>
            <a:endParaRPr lang="ru-RU" altLang="ru-RU" sz="3200" dirty="0"/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950913" y="1431925"/>
            <a:ext cx="75088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dirty="0" smtClean="0"/>
              <a:t>Подвиг, совершенный А. </a:t>
            </a:r>
            <a:r>
              <a:rPr lang="ru-RU" altLang="ru-RU" sz="2400" dirty="0" err="1" smtClean="0"/>
              <a:t>Матросовым</a:t>
            </a:r>
            <a:r>
              <a:rPr lang="ru-RU" altLang="ru-RU" sz="2400" dirty="0" smtClean="0"/>
              <a:t> повторили более 400 воинов. 152 были удостоены звания героя Советского Союза. Что это за подвиг? </a:t>
            </a:r>
            <a:endParaRPr lang="ru-RU" altLang="ru-RU" sz="2400" dirty="0"/>
          </a:p>
        </p:txBody>
      </p:sp>
      <p:sp>
        <p:nvSpPr>
          <p:cNvPr id="69641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10246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407" y="2632254"/>
            <a:ext cx="3672408" cy="2740181"/>
          </a:xfrm>
          <a:prstGeom prst="rect">
            <a:avLst/>
          </a:prstGeom>
        </p:spPr>
      </p:pic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96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41"/>
                  </p:tgtEl>
                </p:cond>
              </p:nextCondLst>
            </p:seq>
          </p:childTnLst>
        </p:cTn>
      </p:par>
    </p:tnLst>
    <p:bldLst>
      <p:bldP spid="696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/>
              <a:t>Личность на войне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50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8997"/>
            <a:ext cx="8229600" cy="1612900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ru-RU" dirty="0" smtClean="0">
                <a:effectLst/>
              </a:rPr>
              <a:t>Трижды герой Советского </a:t>
            </a:r>
            <a:r>
              <a:rPr lang="ru-RU" dirty="0">
                <a:effectLst/>
              </a:rPr>
              <a:t>С</a:t>
            </a:r>
            <a:r>
              <a:rPr lang="ru-RU" dirty="0" smtClean="0">
                <a:effectLst/>
              </a:rPr>
              <a:t>оюза Иван Никитович </a:t>
            </a:r>
            <a:r>
              <a:rPr lang="ru-RU" dirty="0" err="1" smtClean="0">
                <a:effectLst/>
              </a:rPr>
              <a:t>Кожедуб</a:t>
            </a:r>
            <a:r>
              <a:rPr lang="ru-RU" dirty="0" smtClean="0">
                <a:effectLst/>
              </a:rPr>
              <a:t> был кем</a:t>
            </a:r>
            <a:r>
              <a:rPr lang="ru-RU" dirty="0" smtClean="0"/>
              <a:t>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11268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50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1403648" y="4200333"/>
            <a:ext cx="3887664" cy="120032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7200" dirty="0" smtClean="0">
                <a:cs typeface="+mn-cs"/>
              </a:rPr>
              <a:t>Летчик</a:t>
            </a:r>
            <a:endParaRPr lang="ru-RU" sz="7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3939" y="2484029"/>
            <a:ext cx="2987873" cy="4040596"/>
          </a:xfrm>
          <a:prstGeom prst="rect">
            <a:avLst/>
          </a:prstGeom>
        </p:spPr>
      </p:pic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0"/>
                  </p:tgtEl>
                </p:cond>
              </p:nextCondLst>
            </p:seq>
          </p:childTnLst>
        </p:cTn>
      </p:par>
    </p:tnLst>
    <p:bldLst>
      <p:bldP spid="6147" grpId="0" build="p"/>
      <p:bldP spid="61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 eaLnBrk="1" hangingPunct="1">
              <a:defRPr/>
            </a:pP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</a:rPr>
              <a:t>ЛО в ВОВ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10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600200"/>
            <a:ext cx="8147248" cy="18288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Транспортная магистраль через Ладожское озеро во время блокады Ленинграда?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13316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42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 dirty="0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62" y="3362275"/>
            <a:ext cx="4696524" cy="23083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7200" dirty="0"/>
              <a:t>Дорога жизни</a:t>
            </a:r>
            <a:endParaRPr lang="ru-RU" sz="72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pic>
        <p:nvPicPr>
          <p:cNvPr id="13320" name="Picture 8" descr="Картинки по запросу дорога жизн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9" y="2646773"/>
            <a:ext cx="4860032" cy="37618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2"/>
                  </p:tgtEl>
                </p:cond>
              </p:nextCondLst>
            </p:seq>
          </p:childTnLst>
        </p:cTn>
      </p:par>
    </p:tnLst>
    <p:bldLst>
      <p:bldP spid="14339" grpId="0" build="p" autoUpdateAnimBg="0" advAuto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 eaLnBrk="1" hangingPunct="1">
              <a:defRPr/>
            </a:pPr>
            <a:r>
              <a:rPr lang="ru-RU" sz="4000" dirty="0" smtClean="0">
                <a:solidFill>
                  <a:schemeClr val="tx1"/>
                </a:solidFill>
                <a:latin typeface="Arial" panose="020B0604020202020204" pitchFamily="34" charset="0"/>
              </a:rPr>
              <a:t>ЛО в ВОВ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20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600201"/>
            <a:ext cx="8856663" cy="1252736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За период боев 1942-1943г. Спасла свыше 300 раненых, лично уничтожила 28 немцев, бойцы ласково называли «Ласточкой» награждена Медалью за </a:t>
            </a:r>
            <a:r>
              <a:rPr lang="ru-RU" dirty="0" err="1" smtClean="0"/>
              <a:t>Отвагу,Герой</a:t>
            </a:r>
            <a:r>
              <a:rPr lang="ru-RU" dirty="0" smtClean="0"/>
              <a:t> Советского Союза, посмертно?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</p:txBody>
      </p:sp>
      <p:sp>
        <p:nvSpPr>
          <p:cNvPr id="14340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0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63938" y="6524625"/>
            <a:ext cx="2016125" cy="333375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ОТВЕТ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067944" y="4293096"/>
            <a:ext cx="4243227" cy="193899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6000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Валерия </a:t>
            </a:r>
            <a:r>
              <a:rPr lang="ru-RU" sz="60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Гнаровская</a:t>
            </a:r>
            <a:endParaRPr lang="ru-RU" sz="60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pic>
        <p:nvPicPr>
          <p:cNvPr id="8" name="Рисунок 7" descr="гнаровска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4060174"/>
            <a:ext cx="2771800" cy="2797826"/>
          </a:xfrm>
          <a:prstGeom prst="rect">
            <a:avLst/>
          </a:prstGeom>
        </p:spPr>
      </p:pic>
    </p:spTree>
  </p:cSld>
  <p:clrMapOvr>
    <a:masterClrMapping/>
  </p:clrMapOvr>
  <p:transition advClick="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0"/>
                  </p:tgtEl>
                </p:cond>
              </p:nextCondLst>
            </p:seq>
          </p:childTnLst>
        </p:cTn>
      </p:par>
    </p:tnLst>
    <p:bldLst>
      <p:bldP spid="11267" grpId="0" build="p"/>
      <p:bldP spid="11271" grpId="0"/>
    </p:bld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1783</TotalTime>
  <Words>752</Words>
  <Application>Microsoft Office PowerPoint</Application>
  <PresentationFormat>Экран (4:3)</PresentationFormat>
  <Paragraphs>170</Paragraphs>
  <Slides>33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  <vt:variant>
        <vt:lpstr>Произвольные показы</vt:lpstr>
      </vt:variant>
      <vt:variant>
        <vt:i4>25</vt:i4>
      </vt:variant>
    </vt:vector>
  </HeadingPairs>
  <TitlesOfParts>
    <vt:vector size="59" baseType="lpstr">
      <vt:lpstr>Лучи</vt:lpstr>
      <vt:lpstr>Слайд 1</vt:lpstr>
      <vt:lpstr>Слайд 2</vt:lpstr>
      <vt:lpstr>Личность на войне 10</vt:lpstr>
      <vt:lpstr>Личность на войне 20</vt:lpstr>
      <vt:lpstr>Личность на войне 30</vt:lpstr>
      <vt:lpstr>Личность на войне 40</vt:lpstr>
      <vt:lpstr>Личность на войне 50</vt:lpstr>
      <vt:lpstr>ЛО в ВОВ 10</vt:lpstr>
      <vt:lpstr>ЛО в ВОВ 20</vt:lpstr>
      <vt:lpstr>ЛО в ВОВ 30</vt:lpstr>
      <vt:lpstr>ЛО в ВОВ 40</vt:lpstr>
      <vt:lpstr>ЛО в ВОВ 50</vt:lpstr>
      <vt:lpstr>Оружие победы 10</vt:lpstr>
      <vt:lpstr>Оружие Победы 20</vt:lpstr>
      <vt:lpstr>Оружие Победы 30</vt:lpstr>
      <vt:lpstr>Оружие победы 40</vt:lpstr>
      <vt:lpstr>Оружие победы 50</vt:lpstr>
      <vt:lpstr>Важнейшие сражения ВОВ 10</vt:lpstr>
      <vt:lpstr>Важнейшие сражения ВОВ 20</vt:lpstr>
      <vt:lpstr>Важнейшие сражения ВОВ 30</vt:lpstr>
      <vt:lpstr>Важнейшие сражения ВОВ 40</vt:lpstr>
      <vt:lpstr>Важнейшие сражения ВОВ 50</vt:lpstr>
      <vt:lpstr>Разное 10</vt:lpstr>
      <vt:lpstr>Разное 20</vt:lpstr>
      <vt:lpstr>Разное 30</vt:lpstr>
      <vt:lpstr>Разное 40</vt:lpstr>
      <vt:lpstr>Разное 50</vt:lpstr>
      <vt:lpstr>Знаковые события ВОВ 10</vt:lpstr>
      <vt:lpstr>Знаковые события ВОВ 20</vt:lpstr>
      <vt:lpstr>Знаковые события ВОВ 30</vt:lpstr>
      <vt:lpstr>Знаковые события ВОВ 40</vt:lpstr>
      <vt:lpstr>Знаковые события ВОВ 50</vt:lpstr>
      <vt:lpstr>Слайд 33</vt:lpstr>
      <vt:lpstr>история 100</vt:lpstr>
      <vt:lpstr>история 200</vt:lpstr>
      <vt:lpstr>история 300</vt:lpstr>
      <vt:lpstr>история 500</vt:lpstr>
      <vt:lpstr>история 600</vt:lpstr>
      <vt:lpstr>портрет 100</vt:lpstr>
      <vt:lpstr>портрет 200</vt:lpstr>
      <vt:lpstr>портрет 300</vt:lpstr>
      <vt:lpstr>портрет 400</vt:lpstr>
      <vt:lpstr>портрет 500</vt:lpstr>
      <vt:lpstr>портрет 600</vt:lpstr>
      <vt:lpstr>история 400 кот</vt:lpstr>
      <vt:lpstr>разное 100</vt:lpstr>
      <vt:lpstr>разное 200</vt:lpstr>
      <vt:lpstr>разное 300</vt:lpstr>
      <vt:lpstr>разное 400</vt:lpstr>
      <vt:lpstr>разное 500 аук</vt:lpstr>
      <vt:lpstr>разное 600</vt:lpstr>
      <vt:lpstr>слово 100 кот</vt:lpstr>
      <vt:lpstr>слово 200</vt:lpstr>
      <vt:lpstr>слово 300</vt:lpstr>
      <vt:lpstr>слово 400</vt:lpstr>
      <vt:lpstr>слово 500</vt:lpstr>
      <vt:lpstr>слово 600</vt:lpstr>
      <vt:lpstr>слово пример</vt:lpstr>
    </vt:vector>
  </TitlesOfParts>
  <Company>г.Рубцовск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развития компьютерной техники</dc:title>
  <dc:creator>МОУ СОШ №1</dc:creator>
  <cp:lastModifiedBy>User</cp:lastModifiedBy>
  <cp:revision>91</cp:revision>
  <dcterms:created xsi:type="dcterms:W3CDTF">2005-12-05T08:17:41Z</dcterms:created>
  <dcterms:modified xsi:type="dcterms:W3CDTF">2016-05-05T05:30:55Z</dcterms:modified>
</cp:coreProperties>
</file>